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305" r:id="rId2"/>
    <p:sldId id="307" r:id="rId3"/>
    <p:sldId id="270" r:id="rId4"/>
    <p:sldId id="289" r:id="rId5"/>
    <p:sldId id="288" r:id="rId6"/>
    <p:sldId id="291" r:id="rId7"/>
    <p:sldId id="293" r:id="rId8"/>
    <p:sldId id="294" r:id="rId9"/>
    <p:sldId id="295" r:id="rId10"/>
    <p:sldId id="300" r:id="rId11"/>
    <p:sldId id="301" r:id="rId12"/>
    <p:sldId id="260" r:id="rId13"/>
    <p:sldId id="302" r:id="rId14"/>
    <p:sldId id="271" r:id="rId15"/>
    <p:sldId id="282" r:id="rId16"/>
    <p:sldId id="285" r:id="rId17"/>
    <p:sldId id="30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66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8C686-F8FE-4116-8DEE-D349FB63F661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9D988-DF22-484A-A84F-3FA82A6E0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9D988-DF22-484A-A84F-3FA82A6E03E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48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D56A20-184C-4053-92EA-875A2C8478E1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6B060-1973-43B7-8350-2C2A220AE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258888" y="2276475"/>
            <a:ext cx="6985000" cy="33131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547813" y="2276475"/>
            <a:ext cx="6264275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Проблемы и особенности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подросткового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 возраста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971550" y="692150"/>
            <a:ext cx="7777163" cy="741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Родительское собрание</a:t>
            </a:r>
          </a:p>
        </p:txBody>
      </p:sp>
    </p:spTree>
    <p:extLst>
      <p:ext uri="{BB962C8B-B14F-4D97-AF65-F5344CB8AC3E}">
        <p14:creationId xmlns:p14="http://schemas.microsoft.com/office/powerpoint/2010/main" val="30712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3503" y="620713"/>
            <a:ext cx="4589522" cy="54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4248472" cy="409046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ru-RU" sz="2400" b="1" cap="none" dirty="0" smtClean="0">
                <a:ln w="11430"/>
                <a:solidFill>
                  <a:schemeClr val="tx1"/>
                </a:solidFill>
                <a:effectLst/>
                <a:latin typeface="Cambria" pitchFamily="18" charset="0"/>
              </a:rPr>
              <a:t> - неустойчивость и противоречивость самооценки. </a:t>
            </a:r>
            <a:br>
              <a:rPr lang="ru-RU" sz="2400" b="1" cap="none" dirty="0" smtClean="0">
                <a:ln w="11430"/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lang="ru-RU" sz="2400" b="1" cap="none" dirty="0" smtClean="0">
                <a:ln w="11430"/>
                <a:solidFill>
                  <a:schemeClr val="tx1"/>
                </a:solidFill>
                <a:effectLst/>
                <a:latin typeface="Cambria" pitchFamily="18" charset="0"/>
              </a:rPr>
              <a:t>Любая мелочь может в корне изменить отношение подростка к себе.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8424862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899592" y="274639"/>
            <a:ext cx="5472608" cy="121014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ru-RU" b="1" cap="none" dirty="0" smtClean="0">
                <a:ln w="11430"/>
                <a:solidFill>
                  <a:schemeClr val="tx1"/>
                </a:solidFill>
                <a:effectLst/>
                <a:latin typeface="Cambria" pitchFamily="18" charset="0"/>
              </a:rPr>
              <a:t>Агрессивность подростка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005263"/>
            <a:ext cx="8229600" cy="24479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cap="none" dirty="0" smtClean="0">
                <a:ln w="11430"/>
                <a:solidFill>
                  <a:srgbClr val="FF9900"/>
                </a:solidFill>
                <a:effectLst/>
                <a:latin typeface="Cambria" pitchFamily="18" charset="0"/>
              </a:rPr>
              <a:t>Самый главный вопрос подросткового возраста – половое созревание. В это время формируются </a:t>
            </a:r>
            <a:r>
              <a:rPr lang="ru-RU" sz="2400" b="1" cap="none" dirty="0" err="1" smtClean="0">
                <a:ln w="11430"/>
                <a:solidFill>
                  <a:srgbClr val="FF9900"/>
                </a:solidFill>
                <a:effectLst/>
                <a:latin typeface="Cambria" pitchFamily="18" charset="0"/>
              </a:rPr>
              <a:t>психосексуальные</a:t>
            </a:r>
            <a:r>
              <a:rPr lang="ru-RU" sz="2400" b="1" cap="none" dirty="0" smtClean="0">
                <a:ln w="11430"/>
                <a:solidFill>
                  <a:srgbClr val="FF9900"/>
                </a:solidFill>
                <a:effectLst/>
                <a:latin typeface="Cambria" pitchFamily="18" charset="0"/>
              </a:rPr>
              <a:t> установки и ориентации. Подросток переживает первую любовь, у него возникают эротические фантазии и переживания. Он меняется настолько, что этот период называют «гормональной бурей или эндокринным штормом».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cap="none" dirty="0" smtClean="0">
                <a:ln w="11430"/>
                <a:solidFill>
                  <a:srgbClr val="3333CC"/>
                </a:solidFill>
                <a:effectLst/>
                <a:latin typeface="Cambria" pitchFamily="18" charset="0"/>
              </a:rPr>
              <a:t>Общение со взрослыми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Влияние родителей ограничено</a:t>
            </a: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Ценностные ориентации подростка.</a:t>
            </a: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Для подростков характерно стремление к </a:t>
            </a:r>
            <a:r>
              <a:rPr lang="ru-RU" b="1" i="1" dirty="0" smtClean="0">
                <a:solidFill>
                  <a:schemeClr val="tx1"/>
                </a:solidFill>
                <a:latin typeface="Cambria" pitchFamily="18" charset="0"/>
              </a:rPr>
              <a:t>эмансипации </a:t>
            </a:r>
          </a:p>
          <a:p>
            <a:pPr>
              <a:defRPr/>
            </a:pPr>
            <a:endParaRPr lang="ru-RU" i="1" dirty="0" smtClean="0">
              <a:solidFill>
                <a:schemeClr val="tx1"/>
              </a:solidFill>
              <a:latin typeface="Cambria" pitchFamily="18" charset="0"/>
            </a:endParaRPr>
          </a:p>
          <a:p>
            <a:pPr>
              <a:buNone/>
              <a:defRPr/>
            </a:pPr>
            <a:r>
              <a:rPr lang="ru-RU" i="1" dirty="0" smtClean="0">
                <a:latin typeface="Cambria" pitchFamily="18" charset="0"/>
              </a:rPr>
              <a:t>     </a:t>
            </a:r>
            <a:r>
              <a:rPr lang="ru-RU" b="1" dirty="0" smtClean="0">
                <a:solidFill>
                  <a:srgbClr val="990033"/>
                </a:solidFill>
                <a:latin typeface="Cambria" pitchFamily="18" charset="0"/>
              </a:rPr>
              <a:t>То, как сложатся отношения в этот трудный для обеих сторон период, зависит главным образом от стиля воспитания, сложившегося в семье, и возможностей родителей перестроиться – принять чувство взрослости своего ребенка.</a:t>
            </a:r>
            <a:endParaRPr lang="ru-RU" b="1" dirty="0" smtClean="0"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2233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>
                <a:ln w="11430"/>
                <a:solidFill>
                  <a:srgbClr val="3333CC"/>
                </a:solidFill>
                <a:effectLst/>
                <a:latin typeface="Cambria" pitchFamily="18" charset="0"/>
              </a:rPr>
              <a:t>Что нужно делать взрослым?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5327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1. Дайте </a:t>
            </a:r>
            <a:r>
              <a:rPr lang="ru-RU" sz="2400" b="1" dirty="0">
                <a:solidFill>
                  <a:schemeClr val="tx1"/>
                </a:solidFill>
                <a:latin typeface="Cambria" pitchFamily="18" charset="0"/>
              </a:rPr>
              <a:t>свободу.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2. Измените </a:t>
            </a:r>
            <a:r>
              <a:rPr lang="ru-RU" sz="2400" b="1" dirty="0">
                <a:solidFill>
                  <a:schemeClr val="tx1"/>
                </a:solidFill>
                <a:latin typeface="Cambria" pitchFamily="18" charset="0"/>
              </a:rPr>
              <a:t>стиль общения, перейдите на спокойный, вежливый тон</a:t>
            </a: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.</a:t>
            </a:r>
          </a:p>
          <a:p>
            <a:pPr marL="609600" lvl="0" indent="-609600">
              <a:buClr>
                <a:srgbClr val="F0A22E"/>
              </a:buCl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3. </a:t>
            </a:r>
            <a:r>
              <a:rPr lang="ru-RU" sz="2400" b="1" dirty="0" smtClean="0">
                <a:solidFill>
                  <a:prstClr val="black"/>
                </a:solidFill>
                <a:latin typeface="Cambria" pitchFamily="18" charset="0"/>
              </a:rPr>
              <a:t>Идите </a:t>
            </a:r>
            <a:r>
              <a:rPr lang="ru-RU" sz="2400" b="1" dirty="0">
                <a:solidFill>
                  <a:prstClr val="black"/>
                </a:solidFill>
                <a:latin typeface="Cambria" pitchFamily="18" charset="0"/>
              </a:rPr>
              <a:t>на компромисс. </a:t>
            </a:r>
            <a:endParaRPr lang="ru-RU" sz="2400" b="1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609600" lvl="0" indent="-609600">
              <a:buClr>
                <a:srgbClr val="F0A22E"/>
              </a:buClr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Cambria" pitchFamily="18" charset="0"/>
              </a:rPr>
              <a:t>4</a:t>
            </a:r>
            <a:r>
              <a:rPr lang="ru-RU" sz="2400" b="1" dirty="0">
                <a:solidFill>
                  <a:prstClr val="black"/>
                </a:solidFill>
                <a:latin typeface="Cambria" pitchFamily="18" charset="0"/>
              </a:rPr>
              <a:t>. </a:t>
            </a:r>
            <a:r>
              <a:rPr lang="ru-RU" sz="2400" b="1" dirty="0" smtClean="0">
                <a:solidFill>
                  <a:prstClr val="black"/>
                </a:solidFill>
                <a:latin typeface="Cambria" pitchFamily="18" charset="0"/>
              </a:rPr>
              <a:t> Уступает </a:t>
            </a:r>
            <a:r>
              <a:rPr lang="ru-RU" sz="2400" b="1" dirty="0">
                <a:solidFill>
                  <a:prstClr val="black"/>
                </a:solidFill>
                <a:latin typeface="Cambria" pitchFamily="18" charset="0"/>
              </a:rPr>
              <a:t>тот, кто умнее. </a:t>
            </a:r>
            <a:endParaRPr lang="ru-RU" sz="2400" b="1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609600" lvl="0" indent="-609600">
              <a:buClr>
                <a:srgbClr val="F0A22E"/>
              </a:buClr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Cambria" pitchFamily="18" charset="0"/>
              </a:rPr>
              <a:t>5</a:t>
            </a:r>
            <a:r>
              <a:rPr lang="ru-RU" sz="2400" b="1" dirty="0">
                <a:solidFill>
                  <a:prstClr val="black"/>
                </a:solidFill>
                <a:latin typeface="Cambria" pitchFamily="18" charset="0"/>
              </a:rPr>
              <a:t>. </a:t>
            </a:r>
            <a:r>
              <a:rPr lang="ru-RU" sz="2400" b="1" dirty="0" smtClean="0">
                <a:solidFill>
                  <a:prstClr val="black"/>
                </a:solidFill>
                <a:latin typeface="Cambria" pitchFamily="18" charset="0"/>
              </a:rPr>
              <a:t> Не </a:t>
            </a:r>
            <a:r>
              <a:rPr lang="ru-RU" sz="2400" b="1" dirty="0">
                <a:solidFill>
                  <a:prstClr val="black"/>
                </a:solidFill>
                <a:latin typeface="Cambria" pitchFamily="18" charset="0"/>
              </a:rPr>
              <a:t>надо обижать. </a:t>
            </a:r>
            <a:endParaRPr lang="ru-RU" sz="2400" b="1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609600" lvl="0" indent="-609600">
              <a:buClr>
                <a:srgbClr val="F0A22E"/>
              </a:buClr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Cambria" pitchFamily="18" charset="0"/>
              </a:rPr>
              <a:t>6</a:t>
            </a:r>
            <a:r>
              <a:rPr lang="ru-RU" sz="2400" b="1" dirty="0">
                <a:solidFill>
                  <a:prstClr val="black"/>
                </a:solidFill>
                <a:latin typeface="Cambria" pitchFamily="18" charset="0"/>
              </a:rPr>
              <a:t>. </a:t>
            </a:r>
            <a:r>
              <a:rPr lang="ru-RU" sz="2400" b="1" dirty="0" smtClean="0">
                <a:solidFill>
                  <a:prstClr val="black"/>
                </a:solidFill>
                <a:latin typeface="Cambria" pitchFamily="18" charset="0"/>
              </a:rPr>
              <a:t> Будьте </a:t>
            </a:r>
            <a:r>
              <a:rPr lang="ru-RU" sz="2400" b="1" dirty="0">
                <a:solidFill>
                  <a:prstClr val="black"/>
                </a:solidFill>
                <a:latin typeface="Cambria" pitchFamily="18" charset="0"/>
              </a:rPr>
              <a:t>тверды и последовательны. </a:t>
            </a: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/>
          </p:cNvSpPr>
          <p:nvPr>
            <p:ph type="title"/>
          </p:nvPr>
        </p:nvSpPr>
        <p:spPr>
          <a:xfrm>
            <a:off x="971600" y="260648"/>
            <a:ext cx="76962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>
                <a:ln w="11430"/>
                <a:solidFill>
                  <a:srgbClr val="3333CC"/>
                </a:solidFill>
                <a:effectLst/>
                <a:latin typeface="Cambria" pitchFamily="18" charset="0"/>
              </a:rPr>
              <a:t>Рекомендации: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686800" cy="4525963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Arial" charset="0"/>
              <a:buBlip>
                <a:blip r:embed="rId3"/>
              </a:buBlip>
            </a:pPr>
            <a:r>
              <a:rPr lang="ru-RU" sz="2800" dirty="0">
                <a:solidFill>
                  <a:schemeClr val="tx1"/>
                </a:solidFill>
                <a:latin typeface="Cambria" pitchFamily="18" charset="0"/>
              </a:rPr>
              <a:t>Старайтесь проводить время вместе. </a:t>
            </a:r>
            <a:endParaRPr lang="ru-RU" sz="2800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just" eaLnBrk="1" hangingPunct="1">
              <a:buFont typeface="Arial" charset="0"/>
              <a:buBlip>
                <a:blip r:embed="rId3"/>
              </a:buBlip>
            </a:pP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Не </a:t>
            </a:r>
            <a:r>
              <a:rPr lang="ru-RU" sz="2800" dirty="0">
                <a:solidFill>
                  <a:schemeClr val="tx1"/>
                </a:solidFill>
                <a:latin typeface="Cambria" pitchFamily="18" charset="0"/>
              </a:rPr>
              <a:t>вмешивайтесь в занятия, с которыми он справляется и без вас, не навязывайте свое мнение по любому вопросу, не критикуйте</a:t>
            </a: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.</a:t>
            </a:r>
          </a:p>
          <a:p>
            <a:pPr lvl="0" algn="just">
              <a:buClr>
                <a:srgbClr val="F0A22E"/>
              </a:buClr>
              <a:buBlip>
                <a:blip r:embed="rId3"/>
              </a:buBlip>
            </a:pPr>
            <a:r>
              <a:rPr lang="ru-RU" sz="2800" dirty="0">
                <a:solidFill>
                  <a:prstClr val="black"/>
                </a:solidFill>
                <a:latin typeface="Cambria" pitchFamily="18" charset="0"/>
              </a:rPr>
              <a:t>Помогайте, когда он просит вас об этом.</a:t>
            </a:r>
          </a:p>
          <a:p>
            <a:pPr lvl="0" algn="just">
              <a:buClr>
                <a:srgbClr val="F0A22E"/>
              </a:buClr>
              <a:buBlip>
                <a:blip r:embed="rId3"/>
              </a:buBlip>
            </a:pPr>
            <a:r>
              <a:rPr lang="ru-RU" sz="2800" dirty="0" smtClean="0">
                <a:solidFill>
                  <a:prstClr val="black"/>
                </a:solidFill>
                <a:latin typeface="Cambria" pitchFamily="18" charset="0"/>
              </a:rPr>
              <a:t>Поддержка во всех делах.</a:t>
            </a:r>
            <a:endParaRPr lang="ru-RU" sz="2800" dirty="0">
              <a:solidFill>
                <a:prstClr val="black"/>
              </a:solidFill>
              <a:latin typeface="Cambria" pitchFamily="18" charset="0"/>
            </a:endParaRPr>
          </a:p>
          <a:p>
            <a:pPr lvl="0">
              <a:buClr>
                <a:srgbClr val="F0A22E"/>
              </a:buClr>
              <a:buBlip>
                <a:blip r:embed="rId3"/>
              </a:buBlip>
            </a:pPr>
            <a:r>
              <a:rPr lang="ru-RU" sz="2800" dirty="0">
                <a:solidFill>
                  <a:prstClr val="black"/>
                </a:solidFill>
                <a:latin typeface="Cambria" pitchFamily="18" charset="0"/>
              </a:rPr>
              <a:t>Делитесь своими чувствами.</a:t>
            </a:r>
            <a:br>
              <a:rPr lang="ru-RU" sz="2800" dirty="0">
                <a:solidFill>
                  <a:prstClr val="black"/>
                </a:solidFill>
                <a:latin typeface="Cambria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Cambria" pitchFamily="18" charset="0"/>
              </a:rPr>
              <a:t>Разрешайте конфликты мирным путем. </a:t>
            </a:r>
            <a:endParaRPr lang="ru-RU" sz="2800" dirty="0" smtClean="0">
              <a:solidFill>
                <a:prstClr val="black"/>
              </a:solidFill>
              <a:latin typeface="Cambria" pitchFamily="18" charset="0"/>
            </a:endParaRPr>
          </a:p>
          <a:p>
            <a:pPr>
              <a:buBlip>
                <a:blip r:embed="rId3"/>
              </a:buBlip>
            </a:pPr>
            <a:r>
              <a:rPr lang="ru-RU" sz="2800" dirty="0">
                <a:solidFill>
                  <a:schemeClr val="tx1"/>
                </a:solidFill>
                <a:latin typeface="Cambria" pitchFamily="18" charset="0"/>
              </a:rPr>
              <a:t>Чаще используйте приветливые фразы</a:t>
            </a:r>
            <a:br>
              <a:rPr lang="ru-RU" sz="2800" dirty="0">
                <a:solidFill>
                  <a:schemeClr val="tx1"/>
                </a:solidFill>
                <a:latin typeface="Cambria" pitchFamily="18" charset="0"/>
              </a:rPr>
            </a:br>
            <a:endParaRPr lang="ru-RU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21507" name="Picture 3" descr="\\MICROSOF-05BCCC\User (D)\Семейная\Ирина\Анимашки\gallery_2_391_58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869160"/>
            <a:ext cx="16430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8567738" cy="3660775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</a:rPr>
              <a:t>Помните</a:t>
            </a:r>
            <a:r>
              <a:rPr lang="ru-RU" sz="2800" b="1" dirty="0">
                <a:solidFill>
                  <a:schemeClr val="tx1"/>
                </a:solidFill>
                <a:latin typeface="Cambria" pitchFamily="18" charset="0"/>
              </a:rPr>
              <a:t>:</a:t>
            </a:r>
            <a:endParaRPr lang="ru-RU" sz="28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just" eaLnBrk="1" hangingPunct="1">
              <a:buNone/>
            </a:pP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- дурные </a:t>
            </a:r>
            <a:r>
              <a:rPr lang="ru-RU" sz="2800" dirty="0">
                <a:solidFill>
                  <a:schemeClr val="tx1"/>
                </a:solidFill>
                <a:latin typeface="Cambria" pitchFamily="18" charset="0"/>
              </a:rPr>
              <a:t>поступки не всегда являются отражением внутреннего мира подростка.</a:t>
            </a:r>
          </a:p>
          <a:p>
            <a:pPr eaLnBrk="1" hangingPunct="1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Сопереживайте</a:t>
            </a:r>
            <a:r>
              <a:rPr lang="ru-RU" sz="2800" dirty="0">
                <a:solidFill>
                  <a:schemeClr val="tx1"/>
                </a:solidFill>
                <a:latin typeface="Cambria" pitchFamily="18" charset="0"/>
              </a:rPr>
              <a:t>, не высмеивайте и </a:t>
            </a: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не отталкивайте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Обнимайте своего ребенка</a:t>
            </a:r>
          </a:p>
          <a:p>
            <a:pPr eaLnBrk="1" hangingPunct="1">
              <a:buFontTx/>
              <a:buChar char="-"/>
            </a:pPr>
            <a:endParaRPr lang="ru-RU" sz="2800" dirty="0" smtClean="0">
              <a:solidFill>
                <a:schemeClr val="tx1"/>
              </a:solidFill>
              <a:latin typeface="Cambria" pitchFamily="18" charset="0"/>
            </a:endParaRPr>
          </a:p>
          <a:p>
            <a:pPr eaLnBrk="1" hangingPunct="1">
              <a:buFontTx/>
              <a:buChar char="-"/>
            </a:pPr>
            <a:endParaRPr lang="ru-RU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20486" name="Picture 5" descr="C:\Users\6920\Desktop\942071130fbb857d792c087e7687d79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581525"/>
            <a:ext cx="1033462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" descr="\\MICROSOF-05BCCC\User (D)\Семейная\Ирина\Анимашки\24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4071938"/>
            <a:ext cx="23050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352928" cy="331236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внимание!!!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6590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255713" y="1898347"/>
            <a:ext cx="76327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физиологическое взросление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изменение 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 его 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характере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взаимоотношения с окружающими людьми и сверстниками. </a:t>
            </a:r>
            <a:endParaRPr 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меняются 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взгляды ребёнка на жизнь, его ценностные ориентиры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099" name="Picture 6" descr="PE0001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33375"/>
            <a:ext cx="1814513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BD0620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724025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BD19563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868863"/>
            <a:ext cx="1162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BD19582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162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J01018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4629127"/>
            <a:ext cx="1475031" cy="222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2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>
                <a:ln w="11430"/>
                <a:solidFill>
                  <a:srgbClr val="3333CC"/>
                </a:solidFill>
                <a:effectLst/>
                <a:latin typeface="Cambria" pitchFamily="18" charset="0"/>
              </a:rPr>
              <a:t>Проблемы переходного возраста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Неуверенность в себе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Тревожность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Сомнения в собственной значимости для родителей и друзей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Агрессивные, непредсказуемые реакции защиты себя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Эмоциональная зависимость от родителей вступает в противоречие</a:t>
            </a:r>
          </a:p>
        </p:txBody>
      </p:sp>
      <p:sp>
        <p:nvSpPr>
          <p:cNvPr id="7173" name="AutoShape 5" descr="i?id=159193867-04"/>
          <p:cNvSpPr>
            <a:spLocks noChangeAspect="1" noChangeArrowheads="1"/>
          </p:cNvSpPr>
          <p:nvPr/>
        </p:nvSpPr>
        <p:spPr bwMode="auto">
          <a:xfrm>
            <a:off x="3025775" y="46038"/>
            <a:ext cx="1400175" cy="104775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j0293828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3699662" y="2283930"/>
            <a:ext cx="1744675" cy="1836115"/>
          </a:xfrm>
        </p:spPr>
      </p:pic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332656"/>
            <a:ext cx="8207375" cy="525621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600" cap="none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Ребенок вынужден постоянно приспосабливаться к физическим и физиологическим изменениям, происходящим в его организме, переживать «гормональную бурю». Подростки как будто все время находятся в состоянии стресса</a:t>
            </a:r>
            <a:r>
              <a:rPr lang="ru-RU" sz="36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3"/>
          <p:cNvSpPr txBox="1">
            <a:spLocks/>
          </p:cNvSpPr>
          <p:nvPr/>
        </p:nvSpPr>
        <p:spPr>
          <a:xfrm>
            <a:off x="250825" y="188913"/>
            <a:ext cx="8713788" cy="863600"/>
          </a:xfrm>
          <a:prstGeom prst="rect">
            <a:avLst/>
          </a:prstGeom>
        </p:spPr>
        <p:txBody>
          <a:bodyPr lIns="0" rIns="18288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E7BC29"/>
              </a:buClr>
              <a:buSzPct val="95000"/>
              <a:defRPr/>
            </a:pPr>
            <a:r>
              <a:rPr lang="ru-RU" sz="36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Период полового созревания</a:t>
            </a:r>
            <a:r>
              <a:rPr lang="ru-RU" sz="3600" b="1" dirty="0">
                <a:solidFill>
                  <a:srgbClr val="3333CC"/>
                </a:solidFill>
                <a:latin typeface="Cambria" pitchFamily="18" charset="0"/>
              </a:rPr>
              <a:t> </a:t>
            </a:r>
            <a:br>
              <a:rPr lang="ru-RU" sz="3600" b="1" dirty="0">
                <a:solidFill>
                  <a:srgbClr val="3333CC"/>
                </a:solidFill>
                <a:latin typeface="Cambria" pitchFamily="18" charset="0"/>
              </a:rPr>
            </a:br>
            <a:endParaRPr lang="ru-RU" sz="3600" b="1" dirty="0">
              <a:solidFill>
                <a:srgbClr val="3333CC"/>
              </a:solidFill>
              <a:latin typeface="Cambria" pitchFamily="18" charset="0"/>
            </a:endParaRP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323850" y="1125538"/>
            <a:ext cx="4318000" cy="16192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Снижение</a:t>
            </a:r>
          </a:p>
          <a:p>
            <a:pPr algn="ctr">
              <a:defRPr/>
            </a:pPr>
            <a:r>
              <a:rPr lang="ru-RU" sz="2800" b="1" dirty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работоспособности</a:t>
            </a:r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395288" y="3141663"/>
            <a:ext cx="4318000" cy="16192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Невнимательность,</a:t>
            </a:r>
          </a:p>
          <a:p>
            <a:pPr algn="ctr">
              <a:defRPr/>
            </a:pPr>
            <a:r>
              <a:rPr lang="ru-RU" sz="2800" b="1" dirty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рассеянность</a:t>
            </a:r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4643438" y="1916113"/>
            <a:ext cx="4318000" cy="16192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Снижение</a:t>
            </a:r>
          </a:p>
          <a:p>
            <a:pPr algn="ctr">
              <a:defRPr/>
            </a:pPr>
            <a:r>
              <a:rPr lang="ru-RU" sz="2800" b="1" dirty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интереса к учебе</a:t>
            </a:r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395288" y="5084763"/>
            <a:ext cx="4318000" cy="16192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Повышенная</a:t>
            </a:r>
          </a:p>
          <a:p>
            <a:pPr algn="ctr">
              <a:defRPr/>
            </a:pPr>
            <a:r>
              <a:rPr lang="ru-RU" sz="2800" b="1" dirty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чувствительность</a:t>
            </a:r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4643438" y="4292600"/>
            <a:ext cx="4318000" cy="16192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Вспыльчивость</a:t>
            </a:r>
            <a:endParaRPr lang="ru-RU" sz="2800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255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  <a:cs typeface="Arial" charset="0"/>
              </a:rPr>
              <a:t> </a:t>
            </a:r>
            <a:r>
              <a:rPr lang="ru-RU" b="1" cap="none" dirty="0" smtClean="0">
                <a:ln w="11430"/>
                <a:solidFill>
                  <a:srgbClr val="3333CC"/>
                </a:solidFill>
                <a:effectLst/>
                <a:latin typeface="Cambria" pitchFamily="18" charset="0"/>
                <a:cs typeface="Arial" charset="0"/>
              </a:rPr>
              <a:t>Развитие самосознания</a:t>
            </a:r>
            <a:endParaRPr lang="en-US" b="1" cap="none" dirty="0" smtClean="0">
              <a:ln w="11430"/>
              <a:solidFill>
                <a:srgbClr val="3333CC"/>
              </a:solidFill>
              <a:effectLst/>
              <a:latin typeface="Cambria" pitchFamily="18" charset="0"/>
              <a:cs typeface="Arial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90713"/>
            <a:ext cx="8412163" cy="49672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latin typeface="Cambria" pitchFamily="18" charset="0"/>
              </a:rPr>
              <a:t>В подростковом возрасте последовательно появляются две особые формы </a:t>
            </a:r>
            <a:r>
              <a:rPr lang="ru-RU" b="1" i="1" dirty="0" smtClean="0">
                <a:latin typeface="Cambria" pitchFamily="18" charset="0"/>
              </a:rPr>
              <a:t>самосознания</a:t>
            </a:r>
            <a:r>
              <a:rPr lang="ru-RU" b="1" dirty="0" smtClean="0">
                <a:latin typeface="Cambria" pitchFamily="18" charset="0"/>
              </a:rPr>
              <a:t>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rgbClr val="CC0000"/>
                </a:solidFill>
                <a:latin typeface="Cambria" pitchFamily="18" charset="0"/>
              </a:rPr>
              <a:t>чувство взрослости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C0000"/>
                </a:solidFill>
                <a:latin typeface="Cambria" pitchFamily="18" charset="0"/>
              </a:rPr>
              <a:t> и  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C0000"/>
                </a:solidFill>
                <a:latin typeface="Cambria" pitchFamily="18" charset="0"/>
              </a:rPr>
              <a:t>  « </a:t>
            </a:r>
            <a:r>
              <a:rPr lang="ru-RU" b="1" dirty="0" err="1" smtClean="0">
                <a:solidFill>
                  <a:srgbClr val="CC0000"/>
                </a:solidFill>
                <a:latin typeface="Cambria" pitchFamily="18" charset="0"/>
              </a:rPr>
              <a:t>Я-концепция</a:t>
            </a:r>
            <a:r>
              <a:rPr lang="ru-RU" b="1" dirty="0" smtClean="0">
                <a:solidFill>
                  <a:srgbClr val="CC0000"/>
                </a:solidFill>
                <a:latin typeface="Cambria" pitchFamily="18" charset="0"/>
              </a:rPr>
              <a:t> 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latin typeface="Comic Sans MS" pitchFamily="66" charset="0"/>
              </a:rPr>
              <a:t>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latin typeface="Comic Sans MS" pitchFamily="66" charset="0"/>
              </a:rPr>
              <a:t>    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404813"/>
            <a:ext cx="8015288" cy="9366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000" b="1" cap="none" dirty="0" smtClean="0">
                <a:ln w="11430"/>
                <a:solidFill>
                  <a:srgbClr val="3333CC"/>
                </a:solidFill>
                <a:effectLst/>
                <a:latin typeface="Cambria" pitchFamily="18" charset="0"/>
              </a:rPr>
              <a:t>Как проявляется чувство взрослости подростка?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В желании, чтобы все – и взрослые и сверстники – относились к нему не как к маленькому, а как к взрослому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1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В стремлении к самостоятельности, желании оградить некоторые стороны своей жизни от вмешательства родителей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                                 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4356100" y="2492375"/>
            <a:ext cx="3240088" cy="1296988"/>
          </a:xfrm>
          <a:prstGeom prst="cloudCallout">
            <a:avLst>
              <a:gd name="adj1" fmla="val -83611"/>
              <a:gd name="adj2" fmla="val -4180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4643438" y="2565400"/>
            <a:ext cx="273208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solidFill>
                  <a:srgbClr val="990033"/>
                </a:solidFill>
                <a:latin typeface="Cambria" pitchFamily="18" charset="0"/>
              </a:rPr>
              <a:t>Претендует на равноправие в отношениях со взрослыми и идет на конфликты, отстаивая свою «взрослую» позицию</a:t>
            </a:r>
          </a:p>
        </p:txBody>
      </p:sp>
      <p:sp>
        <p:nvSpPr>
          <p:cNvPr id="14342" name="AutoShape 7"/>
          <p:cNvSpPr>
            <a:spLocks noChangeArrowheads="1"/>
          </p:cNvSpPr>
          <p:nvPr/>
        </p:nvSpPr>
        <p:spPr bwMode="auto">
          <a:xfrm>
            <a:off x="5867400" y="4724400"/>
            <a:ext cx="2808288" cy="1657350"/>
          </a:xfrm>
          <a:prstGeom prst="cloudCallout">
            <a:avLst>
              <a:gd name="adj1" fmla="val -67356"/>
              <a:gd name="adj2" fmla="val -433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4767263" y="5105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6588125" y="4868863"/>
            <a:ext cx="180022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solidFill>
                  <a:srgbClr val="990033"/>
                </a:solidFill>
                <a:latin typeface="Cambria" pitchFamily="18" charset="0"/>
              </a:rPr>
              <a:t>Вопросы внешности,  отношений со сверстниками, иногда учебы</a:t>
            </a:r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4859338" y="4797425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7369175" y="288925"/>
            <a:ext cx="200025" cy="1952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000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63525" y="404813"/>
            <a:ext cx="8412163" cy="604837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вкусы, 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взгляды, 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оценки, 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собственная линия поведения</a:t>
            </a:r>
          </a:p>
          <a:p>
            <a:pPr eaLnBrk="1" hangingPunct="1">
              <a:defRPr/>
            </a:pPr>
            <a:endParaRPr lang="ru-RU" sz="2000" b="1" dirty="0" smtClean="0">
              <a:latin typeface="Comic Sans MS" pitchFamily="66" charset="0"/>
            </a:endParaRPr>
          </a:p>
          <a:p>
            <a:pPr eaLnBrk="1" hangingPunct="1">
              <a:defRPr/>
            </a:pPr>
            <a:endParaRPr lang="ru-RU" sz="2000" b="1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моральный «кодекс», - четкий стиль поведения в дружеских отношениях со сверстниками: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         </a:t>
            </a:r>
            <a:r>
              <a:rPr lang="ru-RU" sz="2400" i="1" dirty="0" smtClean="0">
                <a:solidFill>
                  <a:schemeClr val="tx1"/>
                </a:solidFill>
                <a:latin typeface="Cambria" pitchFamily="18" charset="0"/>
              </a:rPr>
              <a:t>взаимная поддержка,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chemeClr val="tx1"/>
                </a:solidFill>
                <a:latin typeface="Cambria" pitchFamily="18" charset="0"/>
              </a:rPr>
              <a:t>          помощь в случае нужды,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chemeClr val="tx1"/>
                </a:solidFill>
                <a:latin typeface="Cambria" pitchFamily="18" charset="0"/>
              </a:rPr>
              <a:t>          уверенность в друге и доверие к нему,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chemeClr val="tx1"/>
                </a:solidFill>
                <a:latin typeface="Cambria" pitchFamily="18" charset="0"/>
              </a:rPr>
              <a:t>          защита друга в его отсутствие,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chemeClr val="tx1"/>
                </a:solidFill>
                <a:latin typeface="Cambria" pitchFamily="18" charset="0"/>
              </a:rPr>
              <a:t>          принятие успехов друга,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          эмоциональный комфорт в общении.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CC6600"/>
                </a:solidFill>
                <a:latin typeface="Comic Sans MS" pitchFamily="66" charset="0"/>
              </a:rPr>
              <a:t>      </a:t>
            </a:r>
            <a:endParaRPr lang="ru-RU" sz="2400" b="1" dirty="0" smtClean="0">
              <a:solidFill>
                <a:srgbClr val="660066"/>
              </a:solidFill>
              <a:latin typeface="Cambria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508625" y="14747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6372225" y="908721"/>
            <a:ext cx="1943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1400" i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6516688" y="2852738"/>
            <a:ext cx="2303462" cy="1512887"/>
          </a:xfrm>
          <a:prstGeom prst="cloudCallout">
            <a:avLst>
              <a:gd name="adj1" fmla="val -71227"/>
              <a:gd name="adj2" fmla="val -5304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6804025" y="3213100"/>
            <a:ext cx="1584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«Один за всех и все за одного»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/>
          </p:nvPr>
        </p:nvSpPr>
        <p:spPr>
          <a:xfrm>
            <a:off x="500063" y="3284984"/>
            <a:ext cx="8351837" cy="2866578"/>
          </a:xfrm>
        </p:spPr>
        <p:txBody>
          <a:bodyPr>
            <a:noAutofit/>
          </a:bodyPr>
          <a:lstStyle/>
          <a:p>
            <a:pPr marL="0" indent="0"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Cambria" pitchFamily="18" charset="0"/>
              </a:rPr>
              <a:t>Подросток </a:t>
            </a:r>
            <a:r>
              <a:rPr lang="ru-RU" sz="1800" b="1" dirty="0" smtClean="0">
                <a:solidFill>
                  <a:schemeClr val="tx1"/>
                </a:solidFill>
                <a:latin typeface="Cambria" pitchFamily="18" charset="0"/>
              </a:rPr>
              <a:t>хочет понять, какой он на самом деле, и представляет себе, каким он хотел бы быть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rgbClr val="993300"/>
                </a:solidFill>
                <a:latin typeface="Cambria" pitchFamily="18" charset="0"/>
              </a:rPr>
              <a:t>Личностная рефлексия, потребность разобраться в себе самом порождают и </a:t>
            </a:r>
            <a:r>
              <a:rPr lang="ru-RU" sz="1800" b="1" dirty="0" err="1" smtClean="0">
                <a:latin typeface="Cambria" pitchFamily="18" charset="0"/>
              </a:rPr>
              <a:t>исповедальность</a:t>
            </a:r>
            <a:r>
              <a:rPr lang="ru-RU" sz="1800" b="1" dirty="0" smtClean="0">
                <a:solidFill>
                  <a:srgbClr val="993300"/>
                </a:solidFill>
                <a:latin typeface="Cambria" pitchFamily="18" charset="0"/>
              </a:rPr>
              <a:t> в общении с ровесниками, и </a:t>
            </a:r>
            <a:r>
              <a:rPr lang="ru-RU" sz="1800" b="1" dirty="0" smtClean="0">
                <a:latin typeface="Cambria" pitchFamily="18" charset="0"/>
              </a:rPr>
              <a:t>дневники</a:t>
            </a:r>
            <a:r>
              <a:rPr lang="ru-RU" sz="1800" b="1" dirty="0" smtClean="0">
                <a:solidFill>
                  <a:srgbClr val="993300"/>
                </a:solidFill>
                <a:latin typeface="Cambria" pitchFamily="18" charset="0"/>
              </a:rPr>
              <a:t>, которые начинают вести именно в этот период, </a:t>
            </a:r>
            <a:r>
              <a:rPr lang="ru-RU" sz="1800" b="1" dirty="0" smtClean="0">
                <a:latin typeface="Cambria" pitchFamily="18" charset="0"/>
              </a:rPr>
              <a:t>стихи и фантазии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800" b="1" i="1" dirty="0" smtClean="0">
                <a:latin typeface="Cambria" pitchFamily="18" charset="0"/>
              </a:rPr>
              <a:t>    </a:t>
            </a:r>
            <a:endParaRPr lang="ru-RU" sz="1800" b="1" i="1" dirty="0" smtClean="0">
              <a:solidFill>
                <a:srgbClr val="008000"/>
              </a:solidFill>
              <a:latin typeface="Cambria" pitchFamily="18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896"/>
            <a:ext cx="8820150" cy="69004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cap="none" dirty="0" smtClean="0">
                <a:ln w="11430"/>
                <a:solidFill>
                  <a:srgbClr val="660066"/>
                </a:solidFill>
                <a:effectLst/>
                <a:latin typeface="Cambria" pitchFamily="18" charset="0"/>
              </a:rPr>
              <a:t/>
            </a:r>
            <a:br>
              <a:rPr lang="ru-RU" sz="2400" b="1" cap="none" dirty="0" smtClean="0">
                <a:ln w="11430"/>
                <a:solidFill>
                  <a:srgbClr val="660066"/>
                </a:solidFill>
                <a:effectLst/>
                <a:latin typeface="Cambria" pitchFamily="18" charset="0"/>
              </a:rPr>
            </a:br>
            <a:r>
              <a:rPr lang="ru-RU" sz="2400" b="1" cap="none" dirty="0" smtClean="0">
                <a:ln w="11430"/>
                <a:solidFill>
                  <a:srgbClr val="660066"/>
                </a:solidFill>
                <a:effectLst/>
                <a:latin typeface="Cambria" pitchFamily="18" charset="0"/>
              </a:rPr>
              <a:t>Внутренний мир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250825" y="188913"/>
            <a:ext cx="8529638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3333CC"/>
                </a:solidFill>
                <a:latin typeface="Cambria" pitchFamily="18" charset="0"/>
              </a:rPr>
              <a:t>Формируется «Я - концепция» ребенка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539552" y="1484784"/>
            <a:ext cx="8135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-интерес </a:t>
            </a:r>
            <a:r>
              <a:rPr lang="ru-RU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к своему внутреннему миру, </a:t>
            </a:r>
            <a:endParaRPr lang="ru-RU" sz="2400" i="1" dirty="0" smtClean="0"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  <a:p>
            <a:pPr>
              <a:defRPr/>
            </a:pPr>
            <a:r>
              <a:rPr lang="ru-RU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- постепенное </a:t>
            </a:r>
            <a:r>
              <a:rPr lang="ru-RU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усложнение и углубление самопознания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236</TotalTime>
  <Words>577</Words>
  <Application>Microsoft Office PowerPoint</Application>
  <PresentationFormat>Экран (4:3)</PresentationFormat>
  <Paragraphs>92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Calibri</vt:lpstr>
      <vt:lpstr>Cambria</vt:lpstr>
      <vt:lpstr>Century Gothic</vt:lpstr>
      <vt:lpstr>Comic Sans MS</vt:lpstr>
      <vt:lpstr>Franklin Gothic Book</vt:lpstr>
      <vt:lpstr>Franklin Gothic Medium</vt:lpstr>
      <vt:lpstr>Impact</vt:lpstr>
      <vt:lpstr>Tahoma</vt:lpstr>
      <vt:lpstr>Wingdings</vt:lpstr>
      <vt:lpstr>Wingdings 2</vt:lpstr>
      <vt:lpstr>Трек</vt:lpstr>
      <vt:lpstr>Презентация PowerPoint</vt:lpstr>
      <vt:lpstr>Презентация PowerPoint</vt:lpstr>
      <vt:lpstr>Проблемы переходного возраста</vt:lpstr>
      <vt:lpstr>Ребенок вынужден постоянно приспосабливаться к физическим и физиологическим изменениям, происходящим в его организме, переживать «гормональную бурю». Подростки как будто все время находятся в состоянии стресса.</vt:lpstr>
      <vt:lpstr>Презентация PowerPoint</vt:lpstr>
      <vt:lpstr> Развитие самосознания</vt:lpstr>
      <vt:lpstr>Как проявляется чувство взрослости подростка?</vt:lpstr>
      <vt:lpstr>Презентация PowerPoint</vt:lpstr>
      <vt:lpstr> Внутренний мир</vt:lpstr>
      <vt:lpstr> - неустойчивость и противоречивость самооценки.  Любая мелочь может в корне изменить отношение подростка к себе. </vt:lpstr>
      <vt:lpstr>Агрессивность подростка</vt:lpstr>
      <vt:lpstr>Самый главный вопрос подросткового возраста – половое созревание. В это время формируются психосексуальные установки и ориентации. Подросток переживает первую любовь, у него возникают эротические фантазии и переживания. Он меняется настолько, что этот период называют «гормональной бурей или эндокринным штормом».</vt:lpstr>
      <vt:lpstr>Общение со взрослыми</vt:lpstr>
      <vt:lpstr>Что нужно делать взрослым?</vt:lpstr>
      <vt:lpstr>Рекомендации: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подростков.</dc:title>
  <dc:creator>Александр</dc:creator>
  <cp:lastModifiedBy>eleferenko73@outlook.com</cp:lastModifiedBy>
  <cp:revision>25</cp:revision>
  <dcterms:created xsi:type="dcterms:W3CDTF">2015-04-24T16:56:16Z</dcterms:created>
  <dcterms:modified xsi:type="dcterms:W3CDTF">2018-09-05T11:09:20Z</dcterms:modified>
</cp:coreProperties>
</file>